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6" r:id="rId2"/>
    <p:sldId id="275" r:id="rId3"/>
    <p:sldId id="276" r:id="rId4"/>
    <p:sldId id="286" r:id="rId5"/>
    <p:sldId id="266" r:id="rId6"/>
    <p:sldId id="279" r:id="rId7"/>
    <p:sldId id="283" r:id="rId8"/>
    <p:sldId id="287" r:id="rId9"/>
    <p:sldId id="274"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F3D9"/>
    <a:srgbClr val="E7FDF5"/>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300C32-4902-4102-9207-0AF8AF7E25D1}" v="41" dt="2023-10-29T18:11:58.0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26"/>
  </p:normalViewPr>
  <p:slideViewPr>
    <p:cSldViewPr snapToGrid="0">
      <p:cViewPr varScale="1">
        <p:scale>
          <a:sx n="86" d="100"/>
          <a:sy n="86" d="100"/>
        </p:scale>
        <p:origin x="738" y="9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1" i="0" dirty="0">
              <a:latin typeface="Avenir Next LT Pro" panose="020B0504020202020204" pitchFamily="34" charset="77"/>
            </a:rPr>
            <a:t>Mid November</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1">
            <a:lumMod val="50000"/>
          </a:schemeClr>
        </a:solidFill>
        <a:ln>
          <a:noFill/>
        </a:ln>
      </dgm:spPr>
      <dgm:t>
        <a:bodyPr/>
        <a:lstStyle/>
        <a:p>
          <a:pPr marL="0" rtl="0"/>
          <a:r>
            <a:rPr lang="en-US" sz="2000" b="0" i="0" dirty="0"/>
            <a:t>Assigned date</a:t>
          </a:r>
          <a:endParaRPr lang="en-US" sz="2000" b="0" i="0" dirty="0">
            <a:latin typeface="Avenir Next LT Pro" panose="020B0504020202020204" pitchFamily="34" charset="77"/>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1" i="0" dirty="0">
              <a:latin typeface="Avenir Next LT Pro" panose="020B0504020202020204" pitchFamily="34" charset="77"/>
            </a:rPr>
            <a:t>12/09/2023</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PLANNING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1" i="0" dirty="0">
              <a:latin typeface="Avenir Next LT Pro" panose="020B0504020202020204" pitchFamily="34" charset="77"/>
            </a:rPr>
            <a:t>planned this project in the month on September.</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1" i="0" dirty="0">
              <a:latin typeface="Avenir Next LT Pro" panose="020B0504020202020204" pitchFamily="34" charset="77"/>
            </a:rPr>
            <a:t>Currently</a:t>
          </a:r>
          <a:r>
            <a:rPr lang="en-US" b="1" i="0" baseline="0" dirty="0">
              <a:latin typeface="Avenir Next LT Pro" panose="020B0504020202020204" pitchFamily="34" charset="77"/>
            </a:rPr>
            <a:t> we are designing our system.</a:t>
          </a:r>
          <a:endParaRPr lang="en-US" b="1" i="0" dirty="0">
            <a:latin typeface="Avenir Next LT Pro" panose="020B0504020202020204" pitchFamily="34" charset="77"/>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1" i="0" dirty="0">
              <a:latin typeface="Avenir Next LT Pro" panose="020B0504020202020204" pitchFamily="34" charset="77"/>
            </a:rPr>
            <a:t>Using waterfall model</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X="-628" custLinFactNeighborY="30524">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t>Assigned date</a:t>
          </a:r>
          <a:endParaRPr lang="en-US" sz="2000" b="0" i="0" kern="1200" dirty="0">
            <a:latin typeface="Avenir Next LT Pro" panose="020B0504020202020204" pitchFamily="34" charset="77"/>
          </a:endParaRPr>
        </a:p>
      </dsp:txBody>
      <dsp:txXfrm>
        <a:off x="11410" y="699641"/>
        <a:ext cx="1934219" cy="580265"/>
      </dsp:txXfrm>
    </dsp:sp>
    <dsp:sp modelId="{22359DD7-1BFB-4900-BAE6-6084F2F57988}">
      <dsp:nvSpPr>
        <dsp:cNvPr id="0" name=""/>
        <dsp:cNvSpPr/>
      </dsp:nvSpPr>
      <dsp:spPr>
        <a:xfrm>
          <a:off x="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889000">
            <a:lnSpc>
              <a:spcPct val="100000"/>
            </a:lnSpc>
            <a:spcBef>
              <a:spcPct val="0"/>
            </a:spcBef>
            <a:spcAft>
              <a:spcPct val="35000"/>
            </a:spcAft>
            <a:buNone/>
          </a:pPr>
          <a:r>
            <a:rPr lang="en-US" sz="2000" b="1" i="0" kern="1200" dirty="0">
              <a:latin typeface="Avenir Next LT Pro" panose="020B0504020202020204" pitchFamily="34" charset="77"/>
            </a:rPr>
            <a:t>12/09/2023</a:t>
          </a:r>
        </a:p>
      </dsp:txBody>
      <dsp:txXfrm>
        <a:off x="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889000">
            <a:lnSpc>
              <a:spcPct val="100000"/>
            </a:lnSpc>
            <a:spcBef>
              <a:spcPct val="0"/>
            </a:spcBef>
            <a:spcAft>
              <a:spcPct val="35000"/>
            </a:spcAft>
            <a:buNone/>
          </a:pPr>
          <a:r>
            <a:rPr lang="en-US" sz="2000" b="1" i="0" kern="1200" dirty="0">
              <a:latin typeface="Avenir Next LT Pro" panose="020B0504020202020204" pitchFamily="34" charset="77"/>
            </a:rPr>
            <a:t>planned this project in the month on September.</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889000">
            <a:lnSpc>
              <a:spcPct val="100000"/>
            </a:lnSpc>
            <a:spcBef>
              <a:spcPct val="0"/>
            </a:spcBef>
            <a:spcAft>
              <a:spcPct val="35000"/>
            </a:spcAft>
            <a:buNone/>
          </a:pPr>
          <a:r>
            <a:rPr lang="en-US" sz="2000" b="1" i="0" kern="1200" dirty="0">
              <a:latin typeface="Avenir Next LT Pro" panose="020B0504020202020204" pitchFamily="34" charset="77"/>
            </a:rPr>
            <a:t>Currently</a:t>
          </a:r>
          <a:r>
            <a:rPr lang="en-US" sz="2000" b="1" i="0" kern="1200" baseline="0" dirty="0">
              <a:latin typeface="Avenir Next LT Pro" panose="020B0504020202020204" pitchFamily="34" charset="77"/>
            </a:rPr>
            <a:t> we are designing our system.</a:t>
          </a:r>
          <a:endParaRPr lang="en-US" sz="2000" b="1" i="0" kern="1200" dirty="0">
            <a:latin typeface="Avenir Next LT Pro" panose="020B0504020202020204" pitchFamily="34" charset="77"/>
          </a:endParaRP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889000" rtl="0">
            <a:lnSpc>
              <a:spcPct val="100000"/>
            </a:lnSpc>
            <a:spcBef>
              <a:spcPct val="0"/>
            </a:spcBef>
            <a:spcAft>
              <a:spcPct val="35000"/>
            </a:spcAft>
            <a:buNone/>
          </a:pPr>
          <a:r>
            <a:rPr lang="en-US" sz="2000" b="1" i="0" kern="1200" dirty="0">
              <a:latin typeface="Avenir Next LT Pro" panose="020B0504020202020204" pitchFamily="34" charset="77"/>
            </a:rPr>
            <a:t>Using waterfall model</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889000" rtl="0">
            <a:lnSpc>
              <a:spcPct val="100000"/>
            </a:lnSpc>
            <a:spcBef>
              <a:spcPct val="0"/>
            </a:spcBef>
            <a:spcAft>
              <a:spcPct val="35000"/>
            </a:spcAft>
            <a:buNone/>
          </a:pPr>
          <a:r>
            <a:rPr lang="en-US" sz="2000" b="1" i="0" kern="1200" dirty="0">
              <a:latin typeface="Avenir Next LT Pro" panose="020B0504020202020204" pitchFamily="34" charset="77"/>
            </a:rPr>
            <a:t>Mid November</a:t>
          </a:r>
        </a:p>
      </dsp:txBody>
      <dsp:txXfrm>
        <a:off x="8179444" y="1430352"/>
        <a:ext cx="1934219" cy="3430271"/>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11/24/2023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aviral.2224mca1119@kiet.edu"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471080" y="2205382"/>
            <a:ext cx="6226593" cy="3427502"/>
          </a:xfrm>
        </p:spPr>
        <p:txBody>
          <a:bodyPr/>
          <a:lstStyle/>
          <a:p>
            <a:r>
              <a:rPr lang="en-US" dirty="0"/>
              <a:t>Voice based email system for blinds</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471080" y="633753"/>
            <a:ext cx="7760628" cy="1571629"/>
          </a:xfrm>
        </p:spPr>
        <p:txBody>
          <a:bodyPr/>
          <a:lstStyle/>
          <a:p>
            <a:r>
              <a:rPr lang="en-US" i="1" dirty="0">
                <a:effectLst>
                  <a:outerShdw blurRad="38100" dist="38100" dir="2700000" algn="tl">
                    <a:srgbClr val="000000">
                      <a:alpha val="43137"/>
                    </a:srgbClr>
                  </a:outerShdw>
                </a:effectLst>
              </a:rPr>
              <a:t>AVIRAL &amp; </a:t>
            </a:r>
            <a:r>
              <a:rPr lang="en-US" i="1" dirty="0" err="1">
                <a:effectLst>
                  <a:outerShdw blurRad="38100" dist="38100" dir="2700000" algn="tl">
                    <a:srgbClr val="000000">
                      <a:alpha val="43137"/>
                    </a:srgbClr>
                  </a:outerShdw>
                </a:effectLst>
              </a:rPr>
              <a:t>Divanshu</a:t>
            </a:r>
            <a:endParaRPr lang="en-US" i="1" dirty="0">
              <a:effectLst>
                <a:outerShdw blurRad="38100" dist="38100" dir="2700000" algn="tl">
                  <a:srgbClr val="000000">
                    <a:alpha val="43137"/>
                  </a:srgbClr>
                </a:outerShdw>
              </a:effectLst>
            </a:endParaRPr>
          </a:p>
          <a:p>
            <a:r>
              <a:rPr lang="en-US" sz="1400" i="1" dirty="0">
                <a:effectLst>
                  <a:outerShdw blurRad="38100" dist="38100" dir="2700000" algn="tl">
                    <a:srgbClr val="000000">
                      <a:alpha val="43137"/>
                    </a:srgbClr>
                  </a:outerShdw>
                </a:effectLst>
              </a:rPr>
              <a:t>Mentor - </a:t>
            </a:r>
            <a:r>
              <a:rPr lang="en-US" i="1" dirty="0" err="1">
                <a:effectLst>
                  <a:outerShdw blurRad="38100" dist="38100" dir="2700000" algn="tl">
                    <a:srgbClr val="000000">
                      <a:alpha val="43137"/>
                    </a:srgbClr>
                  </a:outerShdw>
                </a:effectLst>
              </a:rPr>
              <a:t>DR.Vipin</a:t>
            </a:r>
            <a:r>
              <a:rPr lang="en-US" i="1" dirty="0">
                <a:effectLst>
                  <a:outerShdw blurRad="38100" dist="38100" dir="2700000" algn="tl">
                    <a:srgbClr val="000000">
                      <a:alpha val="43137"/>
                    </a:srgbClr>
                  </a:outerShdw>
                </a:effectLst>
              </a:rPr>
              <a:t> </a:t>
            </a:r>
            <a:r>
              <a:rPr lang="en-US" i="1" dirty="0" err="1">
                <a:effectLst>
                  <a:outerShdw blurRad="38100" dist="38100" dir="2700000" algn="tl">
                    <a:srgbClr val="000000">
                      <a:alpha val="43137"/>
                    </a:srgbClr>
                  </a:outerShdw>
                </a:effectLst>
              </a:rPr>
              <a:t>kumar</a:t>
            </a:r>
            <a:endParaRPr lang="en-US"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3790988"/>
            <a:ext cx="8809126" cy="1731890"/>
          </a:xfrm>
        </p:spPr>
        <p:txBody>
          <a:bodyPr/>
          <a:lstStyle/>
          <a:p>
            <a:r>
              <a:rPr lang="en-US" b="1" dirty="0"/>
              <a:t>Aviral </a:t>
            </a:r>
            <a:r>
              <a:rPr lang="en-US" dirty="0"/>
              <a:t>                                                                              </a:t>
            </a:r>
            <a:r>
              <a:rPr lang="en-US" b="1" dirty="0" err="1"/>
              <a:t>Divanshu</a:t>
            </a:r>
            <a:r>
              <a:rPr lang="en-US" b="1" dirty="0"/>
              <a:t> </a:t>
            </a:r>
            <a:r>
              <a:rPr lang="en-US" b="1" dirty="0" err="1"/>
              <a:t>Aggrawal</a:t>
            </a:r>
            <a:r>
              <a:rPr lang="en-US" b="1" dirty="0"/>
              <a:t>    </a:t>
            </a:r>
          </a:p>
          <a:p>
            <a:r>
              <a:rPr lang="en-US" dirty="0">
                <a:hlinkClick r:id="rId3"/>
              </a:rPr>
              <a:t>aviral.2224mca1119@kiet.edu</a:t>
            </a:r>
            <a:r>
              <a:rPr lang="en-US" dirty="0"/>
              <a:t> </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Voice based email system</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654638"/>
            <a:ext cx="4834517" cy="1497548"/>
          </a:xfrm>
        </p:spPr>
        <p:txBody>
          <a:bodyPr/>
          <a:lstStyle/>
          <a:p>
            <a:r>
              <a:rPr lang="en-US" dirty="0"/>
              <a:t>AGENDA</a:t>
            </a:r>
          </a:p>
        </p:txBody>
      </p:sp>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2" y="2221161"/>
            <a:ext cx="4834517" cy="3677834"/>
          </a:xfrm>
        </p:spPr>
        <p:txBody>
          <a:bodyPr/>
          <a:lstStyle/>
          <a:p>
            <a:r>
              <a:rPr lang="en-US" dirty="0"/>
              <a:t>INTRODUCTION </a:t>
            </a:r>
          </a:p>
          <a:p>
            <a:r>
              <a:rPr lang="en-US" dirty="0"/>
              <a:t>PRIMARY GOALS</a:t>
            </a:r>
          </a:p>
          <a:p>
            <a:r>
              <a:rPr lang="en-US" dirty="0"/>
              <a:t>Technologies </a:t>
            </a:r>
          </a:p>
          <a:p>
            <a:r>
              <a:rPr lang="en-US" dirty="0"/>
              <a:t>Launch plan</a:t>
            </a:r>
          </a:p>
          <a:p>
            <a:r>
              <a:rPr lang="en-US" dirty="0"/>
              <a:t>TIMELINE</a:t>
            </a:r>
          </a:p>
          <a:p>
            <a:r>
              <a:rPr lang="en-US" dirty="0"/>
              <a:t>Issues while coding pics</a:t>
            </a:r>
          </a:p>
          <a:p>
            <a:endParaRPr lang="en-US" dirty="0"/>
          </a:p>
          <a:p>
            <a:endParaRPr lang="en-US" dirty="0"/>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495779" y="2918443"/>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pic>
        <p:nvPicPr>
          <p:cNvPr id="3" name="Picture 2">
            <a:extLst>
              <a:ext uri="{FF2B5EF4-FFF2-40B4-BE49-F238E27FC236}">
                <a16:creationId xmlns:a16="http://schemas.microsoft.com/office/drawing/2014/main" id="{0E2771B3-A02C-604C-9F50-ACDDCDD9AA56}"/>
              </a:ext>
            </a:extLst>
          </p:cNvPr>
          <p:cNvPicPr>
            <a:picLocks noChangeAspect="1"/>
          </p:cNvPicPr>
          <p:nvPr/>
        </p:nvPicPr>
        <p:blipFill>
          <a:blip r:embed="rId3"/>
          <a:stretch>
            <a:fillRect/>
          </a:stretch>
        </p:blipFill>
        <p:spPr>
          <a:xfrm>
            <a:off x="858940" y="1635775"/>
            <a:ext cx="4636839" cy="4636839"/>
          </a:xfrm>
          <a:prstGeom prst="rect">
            <a:avLst/>
          </a:prstGeom>
        </p:spPr>
      </p:pic>
      <p:sp>
        <p:nvSpPr>
          <p:cNvPr id="6" name="Rectangle 5">
            <a:extLst>
              <a:ext uri="{FF2B5EF4-FFF2-40B4-BE49-F238E27FC236}">
                <a16:creationId xmlns:a16="http://schemas.microsoft.com/office/drawing/2014/main" id="{DE6D2BEB-14A2-036F-0D24-26DA2614C7B3}"/>
              </a:ext>
              <a:ext uri="{C183D7F6-B498-43B3-948B-1728B52AA6E4}">
                <adec:decorative xmlns:adec="http://schemas.microsoft.com/office/drawing/2017/decorative" val="1"/>
              </a:ext>
            </a:extLst>
          </p:cNvPr>
          <p:cNvSpPr/>
          <p:nvPr/>
        </p:nvSpPr>
        <p:spPr>
          <a:xfrm>
            <a:off x="661263" y="585386"/>
            <a:ext cx="4834516"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E7FDF5"/>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361560" y="1095103"/>
            <a:ext cx="5446392" cy="5619712"/>
          </a:xfrm>
        </p:spPr>
        <p:txBody>
          <a:bodyPr/>
          <a:lstStyle/>
          <a:p>
            <a:r>
              <a:rPr lang="en-US" b="0" i="0" dirty="0">
                <a:solidFill>
                  <a:schemeClr val="accent2">
                    <a:lumMod val="50000"/>
                  </a:schemeClr>
                </a:solidFill>
                <a:effectLst/>
                <a:latin typeface="Söhne"/>
              </a:rPr>
              <a:t>The application is a web-based system designed for visually impaired individuals. It utilizes Interactive T2S technology allowing users to control their email accounts entirely through voice commands. Users can perform actions like reading, sending emails, and other tasks using their voice. The system guides users with voice prompts to execute specific actions, and users respond through voice commands and mouse clicks. Notably, this system eliminates the need for a keyboard, making it more accessible for visually impaired users. </a:t>
            </a:r>
            <a:endParaRPr lang="en-US" dirty="0">
              <a:solidFill>
                <a:schemeClr val="accent2">
                  <a:lumMod val="50000"/>
                </a:schemeClr>
              </a:solidFill>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Voice based email system</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6096000" y="237448"/>
            <a:ext cx="5202516" cy="1439604"/>
          </a:xfrm>
        </p:spPr>
        <p:txBody>
          <a:bodyPr/>
          <a:lstStyle/>
          <a:p>
            <a:r>
              <a:rPr lang="en-US" dirty="0"/>
              <a:t>PRIMARY GOAL</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829295" y="2162130"/>
            <a:ext cx="5202516" cy="3636504"/>
          </a:xfrm>
        </p:spPr>
        <p:txBody>
          <a:bodyPr/>
          <a:lstStyle/>
          <a:p>
            <a:pPr algn="just"/>
            <a:r>
              <a:rPr lang="en-US" b="0" i="0" dirty="0">
                <a:solidFill>
                  <a:schemeClr val="accent1">
                    <a:lumMod val="50000"/>
                  </a:schemeClr>
                </a:solidFill>
                <a:effectLst/>
                <a:latin typeface="Nunito" pitchFamily="2" charset="0"/>
              </a:rPr>
              <a:t> for the betterment of society and giving an equal status to such specially abled people we have come up with this project idea which provides the user with ability to send mails using voice commands without the need of keyboard or any other visual things.</a:t>
            </a:r>
            <a:endParaRPr lang="en-US" dirty="0">
              <a:solidFill>
                <a:schemeClr val="accent1">
                  <a:lumMod val="50000"/>
                </a:schemeClr>
              </a:solidFill>
            </a:endParaRP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98116"/>
            <a:ext cx="6291068" cy="384048"/>
          </a:xfrm>
        </p:spPr>
        <p:txBody>
          <a:bodyPr/>
          <a:lstStyle/>
          <a:p>
            <a:r>
              <a:rPr lang="en-US" dirty="0"/>
              <a:t>Voice based email system</a:t>
            </a:r>
          </a:p>
          <a:p>
            <a:endParaRPr lang="en-US" dirty="0"/>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a:xfrm>
            <a:off x="850168" y="571040"/>
            <a:ext cx="10122632" cy="652054"/>
          </a:xfrm>
        </p:spPr>
        <p:txBody>
          <a:bodyPr/>
          <a:lstStyle/>
          <a:p>
            <a:r>
              <a:rPr lang="en-US" dirty="0"/>
              <a:t>What tech we using</a:t>
            </a:r>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Voice based email system</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5</a:t>
            </a:fld>
            <a:endParaRPr lang="en-US" dirty="0"/>
          </a:p>
        </p:txBody>
      </p:sp>
      <p:sp>
        <p:nvSpPr>
          <p:cNvPr id="11" name="Oval 10">
            <a:extLst>
              <a:ext uri="{FF2B5EF4-FFF2-40B4-BE49-F238E27FC236}">
                <a16:creationId xmlns:a16="http://schemas.microsoft.com/office/drawing/2014/main" id="{FD5E4275-B9C1-2F5F-8C3F-5E3540164C0F}"/>
              </a:ext>
            </a:extLst>
          </p:cNvPr>
          <p:cNvSpPr/>
          <p:nvPr/>
        </p:nvSpPr>
        <p:spPr>
          <a:xfrm>
            <a:off x="1612161" y="1770542"/>
            <a:ext cx="1744356" cy="1658458"/>
          </a:xfrm>
          <a:prstGeom prst="ellipse">
            <a:avLst/>
          </a:prstGeom>
          <a:solidFill>
            <a:srgbClr val="6CF3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3EDE129-307B-1A1C-1756-E7227E8804A3}"/>
              </a:ext>
            </a:extLst>
          </p:cNvPr>
          <p:cNvSpPr/>
          <p:nvPr/>
        </p:nvSpPr>
        <p:spPr>
          <a:xfrm>
            <a:off x="5039306" y="1770542"/>
            <a:ext cx="1744356" cy="1658458"/>
          </a:xfrm>
          <a:prstGeom prst="ellipse">
            <a:avLst/>
          </a:prstGeom>
          <a:solidFill>
            <a:srgbClr val="6CF3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E463AEC-6307-3FEC-1BE3-E73E109BAFAD}"/>
              </a:ext>
            </a:extLst>
          </p:cNvPr>
          <p:cNvSpPr/>
          <p:nvPr/>
        </p:nvSpPr>
        <p:spPr>
          <a:xfrm>
            <a:off x="8466451" y="1770542"/>
            <a:ext cx="1744356" cy="1658458"/>
          </a:xfrm>
          <a:prstGeom prst="ellipse">
            <a:avLst/>
          </a:prstGeom>
          <a:solidFill>
            <a:srgbClr val="6CF3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D051950-7F92-7600-AEC7-1714B242DD9C}"/>
              </a:ext>
            </a:extLst>
          </p:cNvPr>
          <p:cNvSpPr/>
          <p:nvPr/>
        </p:nvSpPr>
        <p:spPr>
          <a:xfrm>
            <a:off x="3356517" y="4302475"/>
            <a:ext cx="1744356" cy="1658458"/>
          </a:xfrm>
          <a:prstGeom prst="ellipse">
            <a:avLst/>
          </a:prstGeom>
          <a:solidFill>
            <a:srgbClr val="6CF3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63B2C19-4C90-5063-87A0-71926D67345E}"/>
              </a:ext>
            </a:extLst>
          </p:cNvPr>
          <p:cNvSpPr/>
          <p:nvPr/>
        </p:nvSpPr>
        <p:spPr>
          <a:xfrm>
            <a:off x="7005489" y="4302475"/>
            <a:ext cx="1744356" cy="1658458"/>
          </a:xfrm>
          <a:prstGeom prst="ellipse">
            <a:avLst/>
          </a:prstGeom>
          <a:solidFill>
            <a:srgbClr val="6CF3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F3A023F-3500-7851-B29A-82ECE899C15A}"/>
              </a:ext>
            </a:extLst>
          </p:cNvPr>
          <p:cNvSpPr txBox="1"/>
          <p:nvPr/>
        </p:nvSpPr>
        <p:spPr>
          <a:xfrm>
            <a:off x="1882283" y="2393452"/>
            <a:ext cx="1517612" cy="369332"/>
          </a:xfrm>
          <a:prstGeom prst="rect">
            <a:avLst/>
          </a:prstGeom>
          <a:noFill/>
        </p:spPr>
        <p:txBody>
          <a:bodyPr wrap="square" rtlCol="0">
            <a:spAutoFit/>
          </a:bodyPr>
          <a:lstStyle/>
          <a:p>
            <a:r>
              <a:rPr lang="en-US" dirty="0"/>
              <a:t>REACT JS</a:t>
            </a:r>
          </a:p>
        </p:txBody>
      </p:sp>
      <p:sp>
        <p:nvSpPr>
          <p:cNvPr id="35" name="TextBox 34">
            <a:extLst>
              <a:ext uri="{FF2B5EF4-FFF2-40B4-BE49-F238E27FC236}">
                <a16:creationId xmlns:a16="http://schemas.microsoft.com/office/drawing/2014/main" id="{6B52C7F0-6EEF-876F-2D2A-F9B48655F3C8}"/>
              </a:ext>
            </a:extLst>
          </p:cNvPr>
          <p:cNvSpPr txBox="1"/>
          <p:nvPr/>
        </p:nvSpPr>
        <p:spPr>
          <a:xfrm>
            <a:off x="5391461" y="2415105"/>
            <a:ext cx="1517612" cy="369332"/>
          </a:xfrm>
          <a:prstGeom prst="rect">
            <a:avLst/>
          </a:prstGeom>
          <a:noFill/>
        </p:spPr>
        <p:txBody>
          <a:bodyPr wrap="square" rtlCol="0">
            <a:spAutoFit/>
          </a:bodyPr>
          <a:lstStyle/>
          <a:p>
            <a:r>
              <a:rPr lang="en-US" dirty="0"/>
              <a:t>NODE JS</a:t>
            </a:r>
          </a:p>
        </p:txBody>
      </p:sp>
      <p:sp>
        <p:nvSpPr>
          <p:cNvPr id="36" name="TextBox 35">
            <a:extLst>
              <a:ext uri="{FF2B5EF4-FFF2-40B4-BE49-F238E27FC236}">
                <a16:creationId xmlns:a16="http://schemas.microsoft.com/office/drawing/2014/main" id="{86AAB579-9688-2457-4C6D-67D68F2664AE}"/>
              </a:ext>
            </a:extLst>
          </p:cNvPr>
          <p:cNvSpPr txBox="1"/>
          <p:nvPr/>
        </p:nvSpPr>
        <p:spPr>
          <a:xfrm>
            <a:off x="8606440" y="2415105"/>
            <a:ext cx="1517612" cy="369332"/>
          </a:xfrm>
          <a:prstGeom prst="rect">
            <a:avLst/>
          </a:prstGeom>
          <a:noFill/>
        </p:spPr>
        <p:txBody>
          <a:bodyPr wrap="square" rtlCol="0">
            <a:spAutoFit/>
          </a:bodyPr>
          <a:lstStyle/>
          <a:p>
            <a:r>
              <a:rPr lang="en-US" dirty="0"/>
              <a:t>EXPRESS JS</a:t>
            </a:r>
          </a:p>
        </p:txBody>
      </p:sp>
      <p:sp>
        <p:nvSpPr>
          <p:cNvPr id="37" name="TextBox 36">
            <a:extLst>
              <a:ext uri="{FF2B5EF4-FFF2-40B4-BE49-F238E27FC236}">
                <a16:creationId xmlns:a16="http://schemas.microsoft.com/office/drawing/2014/main" id="{D204D600-D78D-7CEB-EDFC-06EFF20B2583}"/>
              </a:ext>
            </a:extLst>
          </p:cNvPr>
          <p:cNvSpPr txBox="1"/>
          <p:nvPr/>
        </p:nvSpPr>
        <p:spPr>
          <a:xfrm>
            <a:off x="3890732" y="4967804"/>
            <a:ext cx="1517612" cy="369332"/>
          </a:xfrm>
          <a:prstGeom prst="rect">
            <a:avLst/>
          </a:prstGeom>
          <a:noFill/>
        </p:spPr>
        <p:txBody>
          <a:bodyPr wrap="square" rtlCol="0">
            <a:spAutoFit/>
          </a:bodyPr>
          <a:lstStyle/>
          <a:p>
            <a:r>
              <a:rPr lang="en-US" dirty="0"/>
              <a:t>CSS3</a:t>
            </a:r>
          </a:p>
        </p:txBody>
      </p:sp>
      <p:sp>
        <p:nvSpPr>
          <p:cNvPr id="38" name="TextBox 37">
            <a:extLst>
              <a:ext uri="{FF2B5EF4-FFF2-40B4-BE49-F238E27FC236}">
                <a16:creationId xmlns:a16="http://schemas.microsoft.com/office/drawing/2014/main" id="{5B23C12B-9078-503C-DDC0-F0448FB4C818}"/>
              </a:ext>
            </a:extLst>
          </p:cNvPr>
          <p:cNvSpPr txBox="1"/>
          <p:nvPr/>
        </p:nvSpPr>
        <p:spPr>
          <a:xfrm>
            <a:off x="7121308" y="4947038"/>
            <a:ext cx="2105060" cy="646331"/>
          </a:xfrm>
          <a:prstGeom prst="rect">
            <a:avLst/>
          </a:prstGeom>
          <a:noFill/>
        </p:spPr>
        <p:txBody>
          <a:bodyPr wrap="square" rtlCol="0">
            <a:spAutoFit/>
          </a:bodyPr>
          <a:lstStyle/>
          <a:p>
            <a:r>
              <a:rPr lang="en-US" dirty="0"/>
              <a:t>BOOTSTRAP</a:t>
            </a:r>
          </a:p>
          <a:p>
            <a:r>
              <a:rPr lang="en-US" dirty="0"/>
              <a:t>        v5.0</a:t>
            </a:r>
          </a:p>
        </p:txBody>
      </p:sp>
    </p:spTree>
    <p:extLst>
      <p:ext uri="{BB962C8B-B14F-4D97-AF65-F5344CB8AC3E}">
        <p14:creationId xmlns:p14="http://schemas.microsoft.com/office/powerpoint/2010/main" val="272150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a:xfrm>
            <a:off x="659788" y="353943"/>
            <a:ext cx="8244113" cy="970081"/>
          </a:xfrm>
        </p:spPr>
        <p:txBody>
          <a:bodyPr/>
          <a:lstStyle/>
          <a:p>
            <a:r>
              <a:rPr lang="en-US" dirty="0"/>
              <a:t>tech OPPORTUNITIES ARE LIKE BUSES. THERE'S ALWAYS ANOTHER ONE COMING.</a:t>
            </a:r>
          </a:p>
        </p:txBody>
      </p:sp>
      <p:sp>
        <p:nvSpPr>
          <p:cNvPr id="16" name="Rectangle 15">
            <a:extLst>
              <a:ext uri="{FF2B5EF4-FFF2-40B4-BE49-F238E27FC236}">
                <a16:creationId xmlns:a16="http://schemas.microsoft.com/office/drawing/2014/main" id="{32FC8D39-E9E2-B0C8-13B1-31595C9896D1}"/>
              </a:ext>
            </a:extLst>
          </p:cNvPr>
          <p:cNvSpPr/>
          <p:nvPr/>
        </p:nvSpPr>
        <p:spPr>
          <a:xfrm>
            <a:off x="136364" y="0"/>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8340529" y="970081"/>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Voice based email system</a:t>
            </a:r>
          </a:p>
          <a:p>
            <a:endParaRPr lang="en-US" dirty="0"/>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3" name="Picture 2">
            <a:extLst>
              <a:ext uri="{FF2B5EF4-FFF2-40B4-BE49-F238E27FC236}">
                <a16:creationId xmlns:a16="http://schemas.microsoft.com/office/drawing/2014/main" id="{AA59A7D2-78CA-C49D-3342-A15B84F284E7}"/>
              </a:ext>
            </a:extLst>
          </p:cNvPr>
          <p:cNvPicPr>
            <a:picLocks noChangeAspect="1"/>
          </p:cNvPicPr>
          <p:nvPr/>
        </p:nvPicPr>
        <p:blipFill>
          <a:blip r:embed="rId2"/>
          <a:stretch>
            <a:fillRect/>
          </a:stretch>
        </p:blipFill>
        <p:spPr>
          <a:xfrm>
            <a:off x="2007220" y="1449659"/>
            <a:ext cx="9800732" cy="5430644"/>
          </a:xfrm>
          <a:prstGeom prst="rect">
            <a:avLst/>
          </a:prstGeom>
        </p:spPr>
      </p:pic>
    </p:spTree>
    <p:extLst>
      <p:ext uri="{BB962C8B-B14F-4D97-AF65-F5344CB8AC3E}">
        <p14:creationId xmlns:p14="http://schemas.microsoft.com/office/powerpoint/2010/main" val="1572098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2094803778"/>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Voice based email system</a:t>
            </a:r>
          </a:p>
          <a:p>
            <a:endParaRPr lang="en-US" dirty="0"/>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961511307"/>
              </p:ext>
            </p:extLst>
          </p:nvPr>
        </p:nvGraphicFramePr>
        <p:xfrm>
          <a:off x="5039361" y="409575"/>
          <a:ext cx="6847837" cy="5943600"/>
        </p:xfrm>
        <a:graphic>
          <a:graphicData uri="http://schemas.openxmlformats.org/drawingml/2006/table">
            <a:tbl>
              <a:tblPr firstRow="1" bandRow="1">
                <a:tableStyleId>{2D5ABB26-0587-4C30-8999-92F81FD0307C}</a:tableStyleId>
              </a:tblPr>
              <a:tblGrid>
                <a:gridCol w="2219799">
                  <a:extLst>
                    <a:ext uri="{9D8B030D-6E8A-4147-A177-3AD203B41FA5}">
                      <a16:colId xmlns:a16="http://schemas.microsoft.com/office/drawing/2014/main" val="2918303207"/>
                    </a:ext>
                  </a:extLst>
                </a:gridCol>
                <a:gridCol w="462803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SEP</a:t>
                      </a:r>
                      <a:r>
                        <a:rPr lang="en-US" sz="1800" b="1" i="0" spc="300" dirty="0">
                          <a:latin typeface="Arial Black" panose="020B0604020202020204" pitchFamily="34" charset="0"/>
                          <a:cs typeface="Arial Black" panose="020B0604020202020204" pitchFamily="34" charset="0"/>
                        </a:rPr>
                        <a:t>(MID)</a:t>
                      </a:r>
                    </a:p>
                    <a:p>
                      <a:r>
                        <a:rPr lang="en-US" b="1" i="0" spc="300" dirty="0">
                          <a:latin typeface="Arial Black" panose="020B0604020202020204" pitchFamily="34" charset="0"/>
                          <a:cs typeface="Arial Black" panose="020B0604020202020204" pitchFamily="34" charset="0"/>
                        </a:rPr>
                        <a:t>2023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  </a:t>
                      </a:r>
                      <a:r>
                        <a:rPr lang="en-US" b="0" i="0" dirty="0">
                          <a:latin typeface="Avenir Next LT Pro" panose="020B0504020202020204" pitchFamily="34" charset="77"/>
                        </a:rPr>
                        <a:t>Assigned</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SEP</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25/09/2023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Create SRS and Synopsis</a:t>
                      </a:r>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SEP-OCT</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2023</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Designing and Coding</a:t>
                      </a:r>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OCT </a:t>
                      </a:r>
                      <a:r>
                        <a:rPr lang="en-US" sz="1800" b="1" i="0" dirty="0">
                          <a:latin typeface="Arial Black" panose="020B0604020202020204" pitchFamily="34" charset="0"/>
                          <a:cs typeface="Arial Black" panose="020B0604020202020204" pitchFamily="34" charset="0"/>
                        </a:rPr>
                        <a:t>(Last)</a:t>
                      </a:r>
                    </a:p>
                    <a:p>
                      <a:r>
                        <a:rPr lang="en-US" b="1" i="0" spc="300" dirty="0">
                          <a:latin typeface="Arial Black" panose="020B0604020202020204" pitchFamily="34" charset="0"/>
                          <a:cs typeface="Arial Black" panose="020B0604020202020204" pitchFamily="34" charset="0"/>
                        </a:rPr>
                        <a:t>2023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  </a:t>
                      </a:r>
                      <a:r>
                        <a:rPr lang="en-US" b="0" i="0" dirty="0">
                          <a:latin typeface="Avenir Next LT Pro" panose="020B0504020202020204" pitchFamily="34" charset="77"/>
                        </a:rPr>
                        <a:t>Testing</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NOV</a:t>
                      </a:r>
                      <a:r>
                        <a:rPr lang="en-US" b="1" i="0" dirty="0">
                          <a:latin typeface="Arial Black" panose="020B0604020202020204" pitchFamily="34" charset="0"/>
                          <a:cs typeface="Arial Black" panose="020B0604020202020204" pitchFamily="34" charset="0"/>
                        </a:rPr>
                        <a:t> (MID)</a:t>
                      </a:r>
                    </a:p>
                    <a:p>
                      <a:r>
                        <a:rPr lang="en-US" b="1" i="0" spc="300" dirty="0">
                          <a:latin typeface="Arial Black" panose="020B0604020202020204" pitchFamily="34" charset="0"/>
                          <a:cs typeface="Arial Black" panose="020B0604020202020204" pitchFamily="34" charset="0"/>
                        </a:rPr>
                        <a:t>2023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Launching</a:t>
                      </a:r>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Voice based email system</a:t>
            </a:r>
          </a:p>
          <a:p>
            <a:endParaRPr lang="en-US" dirty="0"/>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8</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37838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659869"/>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842807"/>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Testing Pics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Voice based email system</a:t>
            </a:r>
          </a:p>
          <a:p>
            <a:endParaRPr lang="en-US" dirty="0"/>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12" name="Picture 11">
            <a:extLst>
              <a:ext uri="{FF2B5EF4-FFF2-40B4-BE49-F238E27FC236}">
                <a16:creationId xmlns:a16="http://schemas.microsoft.com/office/drawing/2014/main" id="{FBBA1AB4-0BEB-9105-FFA9-498427BECE31}"/>
              </a:ext>
            </a:extLst>
          </p:cNvPr>
          <p:cNvPicPr>
            <a:picLocks noChangeAspect="1"/>
          </p:cNvPicPr>
          <p:nvPr/>
        </p:nvPicPr>
        <p:blipFill>
          <a:blip r:embed="rId5"/>
          <a:stretch>
            <a:fillRect/>
          </a:stretch>
        </p:blipFill>
        <p:spPr>
          <a:xfrm>
            <a:off x="5884921" y="1762584"/>
            <a:ext cx="5744335" cy="3675730"/>
          </a:xfrm>
          <a:prstGeom prst="rect">
            <a:avLst/>
          </a:prstGeom>
        </p:spPr>
      </p:pic>
      <p:pic>
        <p:nvPicPr>
          <p:cNvPr id="15" name="Picture 14">
            <a:extLst>
              <a:ext uri="{FF2B5EF4-FFF2-40B4-BE49-F238E27FC236}">
                <a16:creationId xmlns:a16="http://schemas.microsoft.com/office/drawing/2014/main" id="{D6D31011-7B57-E91F-85CC-265F8FD60EB9}"/>
              </a:ext>
            </a:extLst>
          </p:cNvPr>
          <p:cNvPicPr>
            <a:picLocks noChangeAspect="1"/>
          </p:cNvPicPr>
          <p:nvPr/>
        </p:nvPicPr>
        <p:blipFill>
          <a:blip r:embed="rId6"/>
          <a:stretch>
            <a:fillRect/>
          </a:stretch>
        </p:blipFill>
        <p:spPr>
          <a:xfrm>
            <a:off x="115905" y="1762585"/>
            <a:ext cx="5664473" cy="3675729"/>
          </a:xfrm>
          <a:prstGeom prst="rect">
            <a:avLst/>
          </a:prstGeom>
        </p:spPr>
      </p:pic>
    </p:spTree>
    <p:extLst>
      <p:ext uri="{BB962C8B-B14F-4D97-AF65-F5344CB8AC3E}">
        <p14:creationId xmlns:p14="http://schemas.microsoft.com/office/powerpoint/2010/main" val="4278401256"/>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84</TotalTime>
  <Words>318</Words>
  <Application>Microsoft Office PowerPoint</Application>
  <PresentationFormat>Widescreen</PresentationFormat>
  <Paragraphs>75</Paragraphs>
  <Slides>10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Arial Black</vt:lpstr>
      <vt:lpstr>Avenir Next LT Pro</vt:lpstr>
      <vt:lpstr>Calibri</vt:lpstr>
      <vt:lpstr>Gill Sans Ultra Bold</vt:lpstr>
      <vt:lpstr>Nunito</vt:lpstr>
      <vt:lpstr>Söhne</vt:lpstr>
      <vt:lpstr>Office Theme</vt:lpstr>
      <vt:lpstr>Voice based email system for blinds</vt:lpstr>
      <vt:lpstr>AGENDA</vt:lpstr>
      <vt:lpstr>INTRO</vt:lpstr>
      <vt:lpstr>PRIMARY GOAL</vt:lpstr>
      <vt:lpstr>What tech we using</vt:lpstr>
      <vt:lpstr>tech OPPORTUNITIES ARE LIKE BUSES. THERE'S ALWAYS ANOTHER ONE COMING.</vt:lpstr>
      <vt:lpstr>PLAN FOR PRODUCT LAUNCH</vt:lpstr>
      <vt:lpstr>TIMELINE</vt:lpstr>
      <vt:lpstr>Testing 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based email system for blinds</dc:title>
  <dc:creator>Aviral Upadhyay</dc:creator>
  <cp:lastModifiedBy>Aviral Upadhyay</cp:lastModifiedBy>
  <cp:revision>2</cp:revision>
  <dcterms:created xsi:type="dcterms:W3CDTF">2023-10-29T05:50:50Z</dcterms:created>
  <dcterms:modified xsi:type="dcterms:W3CDTF">2023-11-23T18:33:39Z</dcterms:modified>
</cp:coreProperties>
</file>